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7"/>
  </p:notesMasterIdLst>
  <p:handoutMasterIdLst>
    <p:handoutMasterId r:id="rId28"/>
  </p:handoutMasterIdLst>
  <p:sldIdLst>
    <p:sldId id="769" r:id="rId7"/>
    <p:sldId id="1658" r:id="rId8"/>
    <p:sldId id="1671" r:id="rId9"/>
    <p:sldId id="1675" r:id="rId10"/>
    <p:sldId id="1666" r:id="rId11"/>
    <p:sldId id="1663" r:id="rId12"/>
    <p:sldId id="1664" r:id="rId13"/>
    <p:sldId id="1667" r:id="rId14"/>
    <p:sldId id="1673" r:id="rId15"/>
    <p:sldId id="1674" r:id="rId16"/>
    <p:sldId id="1670" r:id="rId17"/>
    <p:sldId id="1418" r:id="rId18"/>
    <p:sldId id="1497" r:id="rId19"/>
    <p:sldId id="1669" r:id="rId20"/>
    <p:sldId id="1676" r:id="rId21"/>
    <p:sldId id="1357" r:id="rId22"/>
    <p:sldId id="1623" r:id="rId23"/>
    <p:sldId id="1677" r:id="rId24"/>
    <p:sldId id="1581" r:id="rId25"/>
    <p:sldId id="1587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DCB50-7507-C75C-D43D-73C601CDB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9705F-CEFF-E57B-EE0A-C716717A1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71B2D-5710-F973-A21F-0F5D2178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3637F-1580-3F3A-CF96-0B9E577CB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06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D1C3-4BBE-7511-64C5-57CD7067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15013-3E96-5697-047E-F291A3DFB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E7CCB-7A4B-76C5-89C0-3C960901C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C3317-16AA-4A23-05B2-7635230F2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5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D0515-DE94-D747-F343-91D32319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46AC0-462A-3142-D610-A91DC8809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69AA7-2DBB-14B7-4285-EA5A9299B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C47AE-2CD1-1188-95A3-C302A91D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98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7/7/2025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image" Target="../media/image75.png"/><Relationship Id="rId4" Type="http://schemas.openxmlformats.org/officeDocument/2006/relationships/hyperlink" Target="mailto:jdrgona1@jh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7117415" cy="54412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Differentiable Predictive Control: From Offline Pre-Training to Safe Online Deployment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Differentiable Predictive Control (DPC)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; but instead of on intractable multi-parametric programming, it employs direct </a:t>
            </a:r>
            <a:r>
              <a:rPr lang="en-US" sz="1400" b="1" dirty="0"/>
              <a:t>gradient-based</a:t>
            </a:r>
            <a:r>
              <a:rPr lang="en-US" sz="1400" dirty="0"/>
              <a:t>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322926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b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b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156752" y="3212731"/>
            <a:ext cx="22340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But instead of online optimization as in implicit MPC, the </a:t>
            </a:r>
            <a:r>
              <a:rPr lang="en-US" sz="1400" b="1" dirty="0"/>
              <a:t>DPC learns explicit policy offline</a:t>
            </a:r>
            <a:r>
              <a:rPr lang="en-US" sz="1400" dirty="0"/>
              <a:t>, similarly to RL.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5ABE9-ACB3-E470-B02C-DA3AFB5C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28DC5-DA6C-EA68-B150-C4FD559B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90AB0-95E4-FF36-2A55-E6CBFD64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565" y="45206"/>
            <a:ext cx="6008277" cy="457467"/>
          </a:xfrm>
        </p:spPr>
        <p:txBody>
          <a:bodyPr/>
          <a:lstStyle/>
          <a:p>
            <a:r>
              <a:rPr lang="en-US" sz="2000" dirty="0"/>
              <a:t>Stochastic Differentiable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E6ED0-552E-D4C0-6D1D-E35E69A9FB41}"/>
              </a:ext>
            </a:extLst>
          </p:cNvPr>
          <p:cNvSpPr txBox="1"/>
          <p:nvPr/>
        </p:nvSpPr>
        <p:spPr>
          <a:xfrm>
            <a:off x="283029" y="4728962"/>
            <a:ext cx="8299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Ján </a:t>
            </a:r>
            <a:r>
              <a:rPr lang="en-US" sz="900" dirty="0" err="1"/>
              <a:t>Drgoňa</a:t>
            </a:r>
            <a:r>
              <a:rPr lang="en-US" sz="900" dirty="0"/>
              <a:t>, Sayak Mukherjee, Aaron Tuor, Mahantesh </a:t>
            </a:r>
            <a:r>
              <a:rPr lang="en-US" sz="900" dirty="0" err="1"/>
              <a:t>Halappanavar</a:t>
            </a:r>
            <a:r>
              <a:rPr lang="en-US" sz="900" dirty="0"/>
              <a:t>, </a:t>
            </a:r>
            <a:r>
              <a:rPr lang="en-US" sz="900" dirty="0" err="1"/>
              <a:t>Draguna</a:t>
            </a:r>
            <a:r>
              <a:rPr lang="en-US" sz="900" dirty="0"/>
              <a:t> Vrabie, Learning Stochastic Parametric Differentiable Predictive Control Policies, IFAC-</a:t>
            </a:r>
            <a:r>
              <a:rPr lang="en-US" sz="900" dirty="0" err="1"/>
              <a:t>PapersOnLine</a:t>
            </a:r>
            <a:r>
              <a:rPr lang="en-US" sz="900" dirty="0"/>
              <a:t>, Volume 55, Issue 25,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192C8D-47A8-13FB-E090-B1AA50F9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876"/>
          <a:stretch>
            <a:fillRect/>
          </a:stretch>
        </p:blipFill>
        <p:spPr>
          <a:xfrm>
            <a:off x="4520703" y="1121649"/>
            <a:ext cx="4407126" cy="1707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ED0D7-C7BA-19E4-8402-AA645C0482E5}"/>
              </a:ext>
            </a:extLst>
          </p:cNvPr>
          <p:cNvSpPr txBox="1"/>
          <p:nvPr/>
        </p:nvSpPr>
        <p:spPr>
          <a:xfrm>
            <a:off x="121920" y="581430"/>
            <a:ext cx="8968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naturally generalizes to handle parametric stochastic optimal control problem formulations via </a:t>
            </a:r>
            <a:r>
              <a:rPr lang="en-US" sz="1400" b="1" dirty="0"/>
              <a:t>joint sampling of control parameters and uncertainties</a:t>
            </a:r>
            <a:r>
              <a:rPr lang="en-US" sz="1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4AA92-7447-6436-D4BA-6FAE3A84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5" y="1121649"/>
            <a:ext cx="3734309" cy="1957845"/>
          </a:xfrm>
          <a:prstGeom prst="rect">
            <a:avLst/>
          </a:prstGeom>
        </p:spPr>
      </p:pic>
      <p:pic>
        <p:nvPicPr>
          <p:cNvPr id="2056" name="Picture 8" descr="example_6.">
            <a:extLst>
              <a:ext uri="{FF2B5EF4-FFF2-40B4-BE49-F238E27FC236}">
                <a16:creationId xmlns:a16="http://schemas.microsoft.com/office/drawing/2014/main" id="{D95E1E18-510D-A825-0CB1-5D7633A7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83" y="2754118"/>
            <a:ext cx="2692164" cy="201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ample_7.">
            <a:extLst>
              <a:ext uri="{FF2B5EF4-FFF2-40B4-BE49-F238E27FC236}">
                <a16:creationId xmlns:a16="http://schemas.microsoft.com/office/drawing/2014/main" id="{5B4E2C8C-35BD-C516-AA7F-35AC99E1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32" y="2767498"/>
            <a:ext cx="2639493" cy="19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29093-BEFA-23FE-A482-5A84EC7A622E}"/>
              </a:ext>
            </a:extLst>
          </p:cNvPr>
          <p:cNvSpPr txBox="1"/>
          <p:nvPr/>
        </p:nvSpPr>
        <p:spPr>
          <a:xfrm>
            <a:off x="186253" y="3257336"/>
            <a:ext cx="3231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Can handle both parametric and additive uncertainties, and wide range of task parametrizations such as reference tracking, stabilization, time-varying constraints, or obstacle avoidance.</a:t>
            </a:r>
          </a:p>
        </p:txBody>
      </p:sp>
    </p:spTree>
    <p:extLst>
      <p:ext uri="{BB962C8B-B14F-4D97-AF65-F5344CB8AC3E}">
        <p14:creationId xmlns:p14="http://schemas.microsoft.com/office/powerpoint/2010/main" val="53900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7029449" cy="357535"/>
          </a:xfrm>
        </p:spPr>
        <p:txBody>
          <a:bodyPr/>
          <a:lstStyle/>
          <a:p>
            <a:r>
              <a:rPr lang="en-US" sz="1875" dirty="0"/>
              <a:t>DPC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6" y="474618"/>
            <a:ext cx="6706150" cy="19020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876575" y="4789500"/>
            <a:ext cx="67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S. Mukherjee, J. Drgoňa, A. Tuor, M. Halappanavar, D. Vrabie, Neural Lyapunov Differentiable Predictive Control, </a:t>
            </a:r>
            <a:r>
              <a:rPr lang="en-US" sz="900" dirty="0">
                <a:latin typeface="Lucida Grande"/>
              </a:rPr>
              <a:t>CDC, </a:t>
            </a:r>
            <a:r>
              <a:rPr lang="en-US" sz="900" dirty="0"/>
              <a:t>2022</a:t>
            </a:r>
          </a:p>
          <a:p>
            <a:r>
              <a:rPr lang="en-US" sz="900" dirty="0"/>
              <a:t>Gaurav Manek, J. Zico Kolter, Learning Stable Deep Dynamics Models, </a:t>
            </a:r>
            <a:r>
              <a:rPr lang="en-US" sz="900" dirty="0" err="1"/>
              <a:t>NeurIPS</a:t>
            </a:r>
            <a:r>
              <a:rPr lang="en-US" sz="900" dirty="0"/>
              <a:t>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2CD86-EF51-0C3D-7823-94A018B9D773}"/>
              </a:ext>
            </a:extLst>
          </p:cNvPr>
          <p:cNvSpPr txBox="1"/>
          <p:nvPr/>
        </p:nvSpPr>
        <p:spPr>
          <a:xfrm>
            <a:off x="4883212" y="4128975"/>
            <a:ext cx="3952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Discrete-time Lyapunov penalty: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9D9845-5645-315C-9EA0-14007748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42" y="2754159"/>
            <a:ext cx="3779660" cy="19456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C39242-D3A8-7B4A-F451-5174736A1A12}"/>
              </a:ext>
            </a:extLst>
          </p:cNvPr>
          <p:cNvSpPr txBox="1"/>
          <p:nvPr/>
        </p:nvSpPr>
        <p:spPr>
          <a:xfrm>
            <a:off x="233923" y="2446382"/>
            <a:ext cx="4422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Joint learning of neural policy and Lyapunov function: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CC6515-525F-2B76-4271-1DA8B899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309" y="4421388"/>
            <a:ext cx="3466011" cy="279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E8A43E-F611-C08B-1BFA-FB02A2C1DDFD}"/>
              </a:ext>
            </a:extLst>
          </p:cNvPr>
          <p:cNvSpPr txBox="1"/>
          <p:nvPr/>
        </p:nvSpPr>
        <p:spPr>
          <a:xfrm>
            <a:off x="4857327" y="2470330"/>
            <a:ext cx="3952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Neural Lyapunov function candidate via input-convex neural network (ICNN) architecture: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C943DB-DF3B-BB95-9614-3A45C11B3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310" y="2948917"/>
            <a:ext cx="3649986" cy="8251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E4772A-1E00-0F0A-0530-2D73CB121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309" y="3766392"/>
            <a:ext cx="2770421" cy="3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56272"/>
            <a:ext cx="6807993" cy="383659"/>
          </a:xfrm>
        </p:spPr>
        <p:txBody>
          <a:bodyPr/>
          <a:lstStyle/>
          <a:p>
            <a:r>
              <a:rPr lang="en-US" sz="1875" dirty="0"/>
              <a:t>DPC with Control Barrier Functions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14" y="525302"/>
            <a:ext cx="6621524" cy="1882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91E9E-E8AA-B542-15C8-3FEFF3163219}"/>
              </a:ext>
            </a:extLst>
          </p:cNvPr>
          <p:cNvSpPr txBox="1"/>
          <p:nvPr/>
        </p:nvSpPr>
        <p:spPr>
          <a:xfrm>
            <a:off x="205713" y="2438623"/>
            <a:ext cx="3952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Let’s consider perturbed control-affine system: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D1E61-1C90-F0D4-B787-386A3DEF1B68}"/>
              </a:ext>
            </a:extLst>
          </p:cNvPr>
          <p:cNvSpPr txBox="1"/>
          <p:nvPr/>
        </p:nvSpPr>
        <p:spPr>
          <a:xfrm>
            <a:off x="205713" y="3033982"/>
            <a:ext cx="323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Define a safe set and its boundary: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89996-B51B-31A5-243B-6BB3023DFEDF}"/>
              </a:ext>
            </a:extLst>
          </p:cNvPr>
          <p:cNvSpPr txBox="1"/>
          <p:nvPr/>
        </p:nvSpPr>
        <p:spPr>
          <a:xfrm>
            <a:off x="205713" y="3965115"/>
            <a:ext cx="3727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Control Barrier Function (CBF) condition: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13CA7-F4C0-5087-ABFE-E8A61955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76" y="4234671"/>
            <a:ext cx="3186618" cy="4633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4DF728-96B0-CC9A-64EC-34BF7E6B6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32" y="3658010"/>
            <a:ext cx="2795251" cy="3088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D60EC0-B6B1-8AF5-807E-7ED0FE107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50" y="3323384"/>
            <a:ext cx="2431924" cy="3539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516D824-025F-C296-3A3F-240696DAE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50" y="2721824"/>
            <a:ext cx="2061810" cy="3144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213435" y="4774168"/>
            <a:ext cx="8674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900" dirty="0"/>
              <a:t>W. S. Cortez,</a:t>
            </a:r>
            <a:r>
              <a:rPr lang="en-US" sz="900" dirty="0"/>
              <a:t> J. </a:t>
            </a:r>
            <a:r>
              <a:rPr lang="en-US" sz="900" dirty="0" err="1"/>
              <a:t>Drgoňa</a:t>
            </a:r>
            <a:r>
              <a:rPr lang="en-US" sz="900" dirty="0"/>
              <a:t>, A. Tuor, M. </a:t>
            </a:r>
            <a:r>
              <a:rPr lang="en-US" sz="900" dirty="0" err="1"/>
              <a:t>Halappanavar</a:t>
            </a:r>
            <a:r>
              <a:rPr lang="en-US" sz="900" dirty="0"/>
              <a:t>, D. Vrabie, Differentiable Predictive Control with Safety Guarantees: A Control Barrier Function Approach, </a:t>
            </a:r>
            <a:r>
              <a:rPr lang="en-US" sz="900" dirty="0">
                <a:latin typeface="Lucida Grande"/>
              </a:rPr>
              <a:t>CDC</a:t>
            </a:r>
            <a:r>
              <a:rPr lang="en-US" sz="900" dirty="0"/>
              <a:t>, 2022</a:t>
            </a:r>
            <a:br>
              <a:rPr lang="en-US" sz="900" dirty="0"/>
            </a:br>
            <a:r>
              <a:rPr lang="en-US" sz="900" dirty="0"/>
              <a:t>A. D. Ames, et al., Control Barrier Functions: Theory and Applications, ECC, 2019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3C1527-E5FD-1698-A463-2D5166165F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259" y="2760622"/>
            <a:ext cx="3806427" cy="6543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4C4AA8-3EA9-5EF1-C966-267582EAD08A}"/>
              </a:ext>
            </a:extLst>
          </p:cNvPr>
          <p:cNvSpPr txBox="1"/>
          <p:nvPr/>
        </p:nvSpPr>
        <p:spPr>
          <a:xfrm>
            <a:off x="4505587" y="2442418"/>
            <a:ext cx="3952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Learned DPC policy with CBF safety filter: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A7249-BBDB-241C-F27B-96578C080435}"/>
              </a:ext>
            </a:extLst>
          </p:cNvPr>
          <p:cNvSpPr txBox="1"/>
          <p:nvPr/>
        </p:nvSpPr>
        <p:spPr>
          <a:xfrm>
            <a:off x="4518967" y="3461419"/>
            <a:ext cx="3952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CBF safety filter implemented as QP: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698C41-0C1E-88CA-BE36-F3AB847F7C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8062" y="3789386"/>
            <a:ext cx="3893276" cy="8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EBE2-B5AE-B1E7-FB88-AC53C6A2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6FC89-5A9E-8FDC-BEFD-6BC0C812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D14D5-0C73-72B0-EC82-DD015CA1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56272"/>
            <a:ext cx="6807993" cy="381901"/>
          </a:xfrm>
        </p:spPr>
        <p:txBody>
          <a:bodyPr/>
          <a:lstStyle/>
          <a:p>
            <a:r>
              <a:rPr lang="en-US" sz="1875" dirty="0"/>
              <a:t>DPC with Predictive Safety Filters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ADB3A-E5F4-BE57-52E3-B8EE8103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73" y="627753"/>
            <a:ext cx="4242881" cy="2323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3D2DE-BD9B-5101-239A-47BE43F53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599" y="2957045"/>
            <a:ext cx="3154776" cy="397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C95708-52C3-EEE1-7B8F-13385857C302}"/>
              </a:ext>
            </a:extLst>
          </p:cNvPr>
          <p:cNvSpPr txBox="1"/>
          <p:nvPr/>
        </p:nvSpPr>
        <p:spPr>
          <a:xfrm>
            <a:off x="5294288" y="2631045"/>
            <a:ext cx="3701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N-step robust barrier function event trigger: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D3EA3-A2F5-F6C2-3669-4EFC725A116E}"/>
              </a:ext>
            </a:extLst>
          </p:cNvPr>
          <p:cNvSpPr txBox="1"/>
          <p:nvPr/>
        </p:nvSpPr>
        <p:spPr>
          <a:xfrm>
            <a:off x="579120" y="4770784"/>
            <a:ext cx="830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Wenceslao Shaw Cortez, Jan Drgona, </a:t>
            </a:r>
            <a:r>
              <a:rPr lang="en-US" sz="900" dirty="0" err="1"/>
              <a:t>Draguna</a:t>
            </a:r>
            <a:r>
              <a:rPr lang="en-US" sz="900" dirty="0"/>
              <a:t> Vrabie, Mahantesh </a:t>
            </a:r>
            <a:r>
              <a:rPr lang="en-US" sz="900" dirty="0" err="1"/>
              <a:t>Halappanavar</a:t>
            </a:r>
            <a:r>
              <a:rPr lang="en-US" sz="900" dirty="0"/>
              <a:t>, A Robust, Efficient Predictive Safety Filter, arXiv:2311.08496, 2024</a:t>
            </a:r>
          </a:p>
          <a:p>
            <a:r>
              <a:rPr lang="en-US" sz="900" dirty="0"/>
              <a:t>K. P. </a:t>
            </a:r>
            <a:r>
              <a:rPr lang="en-US" sz="900" dirty="0" err="1"/>
              <a:t>Wabersich</a:t>
            </a:r>
            <a:r>
              <a:rPr lang="en-US" sz="900" dirty="0"/>
              <a:t>, M. N. Zeilinger, A predictive safety filter for learning-based control of constrained nonlinear dynamical systems, </a:t>
            </a:r>
            <a:r>
              <a:rPr lang="en-US" sz="900" dirty="0" err="1"/>
              <a:t>Automatica</a:t>
            </a:r>
            <a:r>
              <a:rPr lang="en-US" sz="900" dirty="0"/>
              <a:t>, 2021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7095EE-79B5-D31D-A005-B1D34CF7C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243" y="895316"/>
            <a:ext cx="3683191" cy="16318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9728F7-41F1-C513-0082-82FCB5AE9986}"/>
              </a:ext>
            </a:extLst>
          </p:cNvPr>
          <p:cNvSpPr txBox="1"/>
          <p:nvPr/>
        </p:nvSpPr>
        <p:spPr>
          <a:xfrm>
            <a:off x="5294288" y="650487"/>
            <a:ext cx="3155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Predictive safety filter (PSF) problem: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0B165-50AF-79C0-FFC2-681904AC3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" y="2982581"/>
            <a:ext cx="2596255" cy="1756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7A345-D061-4119-BFB6-2B6F61B88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992" y="3025134"/>
            <a:ext cx="2497365" cy="17160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BFD351-45B7-5FAF-8EC8-48E488265A0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9075"/>
          <a:stretch>
            <a:fillRect/>
          </a:stretch>
        </p:blipFill>
        <p:spPr>
          <a:xfrm>
            <a:off x="5382599" y="3854576"/>
            <a:ext cx="3330105" cy="674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5ECBD9-8BF5-4F59-AE6E-986864C5BE2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0719" t="4151" r="590" b="40988"/>
          <a:stretch>
            <a:fillRect/>
          </a:stretch>
        </p:blipFill>
        <p:spPr>
          <a:xfrm>
            <a:off x="6948078" y="4251267"/>
            <a:ext cx="1347067" cy="3699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2BEDFD-8A4D-8BFE-CAFA-23319E69EE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2930" t="60969" r="7570" b="3751"/>
          <a:stretch>
            <a:fillRect/>
          </a:stretch>
        </p:blipFill>
        <p:spPr>
          <a:xfrm>
            <a:off x="8272845" y="4351304"/>
            <a:ext cx="446049" cy="2379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BFD76B-F1F2-0A71-B2F2-85500F4B3C40}"/>
              </a:ext>
            </a:extLst>
          </p:cNvPr>
          <p:cNvSpPr txBox="1"/>
          <p:nvPr/>
        </p:nvSpPr>
        <p:spPr>
          <a:xfrm>
            <a:off x="5294288" y="3575389"/>
            <a:ext cx="3701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N-step ahead robust safety condition:</a:t>
            </a:r>
          </a:p>
        </p:txBody>
      </p:sp>
    </p:spTree>
    <p:extLst>
      <p:ext uri="{BB962C8B-B14F-4D97-AF65-F5344CB8AC3E}">
        <p14:creationId xmlns:p14="http://schemas.microsoft.com/office/powerpoint/2010/main" val="34195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4F0A1-DCCA-CA52-AEA6-A68B859F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F97A7-DF19-EFFE-F27B-DDC6441A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3B51B1-055B-BD5C-7FFA-DFB3ADA2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56272"/>
            <a:ext cx="6807993" cy="381901"/>
          </a:xfrm>
        </p:spPr>
        <p:txBody>
          <a:bodyPr/>
          <a:lstStyle/>
          <a:p>
            <a:r>
              <a:rPr lang="en-US" sz="1875" dirty="0"/>
              <a:t>DPC with Predictive Safety Filters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2A8C72-2421-DDBE-A9FA-8E45F513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73" y="627753"/>
            <a:ext cx="4242881" cy="2323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281440-5377-6EC9-C0DC-533B5827AEC1}"/>
              </a:ext>
            </a:extLst>
          </p:cNvPr>
          <p:cNvSpPr txBox="1"/>
          <p:nvPr/>
        </p:nvSpPr>
        <p:spPr>
          <a:xfrm>
            <a:off x="579120" y="4770784"/>
            <a:ext cx="830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Wenceslao Shaw Cortez, Jan Drgona, </a:t>
            </a:r>
            <a:r>
              <a:rPr lang="en-US" sz="900" dirty="0" err="1"/>
              <a:t>Draguna</a:t>
            </a:r>
            <a:r>
              <a:rPr lang="en-US" sz="900" dirty="0"/>
              <a:t> Vrabie, Mahantesh </a:t>
            </a:r>
            <a:r>
              <a:rPr lang="en-US" sz="900" dirty="0" err="1"/>
              <a:t>Halappanavar</a:t>
            </a:r>
            <a:r>
              <a:rPr lang="en-US" sz="900" dirty="0"/>
              <a:t>, A Robust, Efficient Predictive Safety Filter, arXiv:2311.08496, 2024</a:t>
            </a:r>
          </a:p>
          <a:p>
            <a:r>
              <a:rPr lang="en-US" sz="900" dirty="0"/>
              <a:t>K. P. </a:t>
            </a:r>
            <a:r>
              <a:rPr lang="en-US" sz="900" dirty="0" err="1"/>
              <a:t>Wabersich</a:t>
            </a:r>
            <a:r>
              <a:rPr lang="en-US" sz="900" dirty="0"/>
              <a:t>, M. N. Zeilinger, A predictive safety filter for learning-based control of constrained nonlinear dynamical systems, </a:t>
            </a:r>
            <a:r>
              <a:rPr lang="en-US" sz="900" dirty="0" err="1"/>
              <a:t>Automatica</a:t>
            </a:r>
            <a:r>
              <a:rPr lang="en-US" sz="900" dirty="0"/>
              <a:t>, 2021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6F337-8ABF-6AAB-0F1E-9FDB67671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7" y="2982581"/>
            <a:ext cx="2596255" cy="1756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F31E2-6E9B-ECD1-DDE7-1E14B272E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992" y="3025134"/>
            <a:ext cx="2497365" cy="17160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7D0041-9712-C2F3-656D-BF991BCA7BA7}"/>
              </a:ext>
            </a:extLst>
          </p:cNvPr>
          <p:cNvSpPr/>
          <p:nvPr/>
        </p:nvSpPr>
        <p:spPr>
          <a:xfrm>
            <a:off x="5653584" y="3555065"/>
            <a:ext cx="29830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cs typeface="Arial"/>
              </a:rPr>
              <a:t>Just like RL or approximate MPC, DPC learns neural control policy and is compatible with most modern safety filter methods for learning-based control.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97C11-86DA-C510-0C4F-47D45F85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599" y="2957045"/>
            <a:ext cx="3154776" cy="39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F935F-BF38-6604-00B1-A424C00BEFC1}"/>
              </a:ext>
            </a:extLst>
          </p:cNvPr>
          <p:cNvSpPr txBox="1"/>
          <p:nvPr/>
        </p:nvSpPr>
        <p:spPr>
          <a:xfrm>
            <a:off x="5294288" y="2631045"/>
            <a:ext cx="3701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N-step robust barrier function event trigger: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C7BD7-F664-ACAE-1F25-C6B3F6556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243" y="895316"/>
            <a:ext cx="3683191" cy="163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387B7-CD2B-9E62-5145-100F8B6D7B45}"/>
              </a:ext>
            </a:extLst>
          </p:cNvPr>
          <p:cNvSpPr txBox="1"/>
          <p:nvPr/>
        </p:nvSpPr>
        <p:spPr>
          <a:xfrm>
            <a:off x="5294288" y="650487"/>
            <a:ext cx="3155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Predictive safety filter (PSF) problem:</a:t>
            </a:r>
          </a:p>
        </p:txBody>
      </p:sp>
    </p:spTree>
    <p:extLst>
      <p:ext uri="{BB962C8B-B14F-4D97-AF65-F5344CB8AC3E}">
        <p14:creationId xmlns:p14="http://schemas.microsoft.com/office/powerpoint/2010/main" val="139354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4" y="230629"/>
            <a:ext cx="7508967" cy="413806"/>
          </a:xfrm>
        </p:spPr>
        <p:txBody>
          <a:bodyPr/>
          <a:lstStyle/>
          <a:p>
            <a:r>
              <a:rPr lang="en-US" sz="2000" dirty="0"/>
              <a:t>Data-driven DPC for Building Energy System Optimization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5373" y="245421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1" y="906094"/>
            <a:ext cx="8232659" cy="274088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02" y="1078928"/>
            <a:ext cx="199960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DPC vs MPC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modeling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230628"/>
            <a:ext cx="6969036" cy="418161"/>
          </a:xfrm>
        </p:spPr>
        <p:txBody>
          <a:bodyPr/>
          <a:lstStyle/>
          <a:p>
            <a:r>
              <a:rPr lang="en-US" sz="2000" dirty="0"/>
              <a:t>Data-driven DPC for Power System Optimization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65373" y="244986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DPC vs MPC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10" y="887501"/>
            <a:ext cx="8011937" cy="28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Acknowledgements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67850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086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570746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477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Wenceslao Shaw Cortez">
            <a:extLst>
              <a:ext uri="{FF2B5EF4-FFF2-40B4-BE49-F238E27FC236}">
                <a16:creationId xmlns:a16="http://schemas.microsoft.com/office/drawing/2014/main" id="{E0F68FFB-CE25-59BC-C9D9-0DCE90D2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629008" y="1543329"/>
            <a:ext cx="1385192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1407193" y="3126341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Wenceslao Shaw Cortez</a:t>
            </a:r>
          </a:p>
        </p:txBody>
      </p:sp>
      <p:pic>
        <p:nvPicPr>
          <p:cNvPr id="16" name="Picture 1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D920CFE-685F-80D0-6E55-37A50BDDE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7" b="6157"/>
          <a:stretch/>
        </p:blipFill>
        <p:spPr>
          <a:xfrm>
            <a:off x="3165779" y="1521478"/>
            <a:ext cx="1296533" cy="155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F72D63-DD85-6261-5568-262F855BB67D}"/>
              </a:ext>
            </a:extLst>
          </p:cNvPr>
          <p:cNvSpPr txBox="1"/>
          <p:nvPr/>
        </p:nvSpPr>
        <p:spPr>
          <a:xfrm>
            <a:off x="3032911" y="3136851"/>
            <a:ext cx="1536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Ethan King</a:t>
            </a:r>
          </a:p>
        </p:txBody>
      </p:sp>
      <p:pic>
        <p:nvPicPr>
          <p:cNvPr id="18" name="Picture 14" descr="Sayak Mukherjee">
            <a:extLst>
              <a:ext uri="{FF2B5EF4-FFF2-40B4-BE49-F238E27FC236}">
                <a16:creationId xmlns:a16="http://schemas.microsoft.com/office/drawing/2014/main" id="{C40FA571-3A85-CB8A-5BE3-AD3650518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4562052" y="1521479"/>
            <a:ext cx="1412108" cy="155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DC22FD-5263-CD32-F43F-6E7C5E0D2568}"/>
              </a:ext>
            </a:extLst>
          </p:cNvPr>
          <p:cNvSpPr txBox="1"/>
          <p:nvPr/>
        </p:nvSpPr>
        <p:spPr>
          <a:xfrm>
            <a:off x="4462312" y="3117874"/>
            <a:ext cx="1536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Sayak Mukherjee</a:t>
            </a:r>
          </a:p>
        </p:txBody>
      </p:sp>
      <p:pic>
        <p:nvPicPr>
          <p:cNvPr id="20" name="Picture 16" descr="Mahantesh Halappanavar">
            <a:extLst>
              <a:ext uri="{FF2B5EF4-FFF2-40B4-BE49-F238E27FC236}">
                <a16:creationId xmlns:a16="http://schemas.microsoft.com/office/drawing/2014/main" id="{089606C4-2B6D-8902-B60B-1B1298D75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6096200" y="1521478"/>
            <a:ext cx="1303139" cy="155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D130BB-3D4E-36C2-D52F-2D098FB60973}"/>
              </a:ext>
            </a:extLst>
          </p:cNvPr>
          <p:cNvSpPr txBox="1"/>
          <p:nvPr/>
        </p:nvSpPr>
        <p:spPr>
          <a:xfrm>
            <a:off x="5890542" y="3126341"/>
            <a:ext cx="1680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Mahantesh</a:t>
            </a:r>
          </a:p>
          <a:p>
            <a:pPr algn="ctr"/>
            <a:r>
              <a:rPr lang="en-US" sz="1600" b="1" dirty="0" err="1"/>
              <a:t>Halappanavar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Try DPC Yourself in Neuromancer!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21630" y="1066124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Differentiable predictive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0CBC-204D-E62A-6C50-12C03A07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258DB-0065-688F-5027-466DC683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F682B-23FE-FCE9-C680-50A51FDB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811" y="169333"/>
            <a:ext cx="6611439" cy="457684"/>
          </a:xfrm>
        </p:spPr>
        <p:txBody>
          <a:bodyPr/>
          <a:lstStyle/>
          <a:p>
            <a:r>
              <a:rPr lang="en-US" sz="2000" dirty="0"/>
              <a:t>State of the Art Control Methods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BE58A0A3-A939-7260-33A5-AD87E8421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255578" y="2013819"/>
            <a:ext cx="1289822" cy="17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7518D-4C4C-83A5-7A7E-6B08E2F93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1545400" y="1799271"/>
            <a:ext cx="1521437" cy="203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6A4517-C0D5-7D7C-B382-03E7E0B1E1E4}"/>
              </a:ext>
            </a:extLst>
          </p:cNvPr>
          <p:cNvSpPr/>
          <p:nvPr/>
        </p:nvSpPr>
        <p:spPr>
          <a:xfrm>
            <a:off x="1390064" y="768971"/>
            <a:ext cx="25571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cs typeface="Arial"/>
              </a:rPr>
              <a:t>Model Predictive Control</a:t>
            </a:r>
            <a:endParaRPr lang="en-US" sz="112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7341A-21DC-62B4-6FB1-E2A2594F1A7D}"/>
              </a:ext>
            </a:extLst>
          </p:cNvPr>
          <p:cNvSpPr/>
          <p:nvPr/>
        </p:nvSpPr>
        <p:spPr>
          <a:xfrm>
            <a:off x="5616180" y="757897"/>
            <a:ext cx="25154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ea typeface="ヒラギノ角ゴ Pro W3" charset="0"/>
                <a:cs typeface="Arial"/>
              </a:rPr>
              <a:t>Reinforcement Learning</a:t>
            </a:r>
            <a:endParaRPr lang="en-US" sz="1125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84237CBD-D9A3-D559-2842-80716872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6791502" y="1799271"/>
            <a:ext cx="1830689" cy="20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51EA49A1-EAC7-81D3-342E-9697F4DC7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4874463" y="1799271"/>
            <a:ext cx="1795059" cy="205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0968D-E806-D1F8-EFB7-E4ABC4512296}"/>
              </a:ext>
            </a:extLst>
          </p:cNvPr>
          <p:cNvSpPr txBox="1"/>
          <p:nvPr/>
        </p:nvSpPr>
        <p:spPr>
          <a:xfrm>
            <a:off x="4702294" y="1113061"/>
            <a:ext cx="4035669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25" dirty="0"/>
              <a:t>Everywhere where you have reliable digital environment model, and you can use compute resources to solve the problem offline. Successful in GenAI, games, and robotics.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CE19A6-492C-B311-091D-C446CB093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3056556" y="1785645"/>
            <a:ext cx="1578478" cy="2055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AF168-0E62-3DBF-C720-AE62AD069B9E}"/>
              </a:ext>
            </a:extLst>
          </p:cNvPr>
          <p:cNvSpPr txBox="1"/>
          <p:nvPr/>
        </p:nvSpPr>
        <p:spPr>
          <a:xfrm>
            <a:off x="730510" y="4416092"/>
            <a:ext cx="8127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James B. Rawlings, David Q. Mayne, Moritz M. Diehl, Model Predictive Control: Theory and Design, Nob Hill Publishing, 2nd ed., 2017</a:t>
            </a:r>
          </a:p>
          <a:p>
            <a:r>
              <a:rPr lang="en-US" sz="900" dirty="0"/>
              <a:t>Richard S. Sutton and Andrew G. Barto, Reinforcement Learning: An Introduction, </a:t>
            </a:r>
            <a:r>
              <a:rPr lang="de-DE" sz="900" dirty="0"/>
              <a:t>MIT Press, 2nd </a:t>
            </a:r>
            <a:r>
              <a:rPr lang="de-DE" sz="900" dirty="0" err="1"/>
              <a:t>ed</a:t>
            </a:r>
            <a:r>
              <a:rPr lang="de-DE" sz="900" dirty="0"/>
              <a:t>., 2018</a:t>
            </a:r>
            <a:br>
              <a:rPr lang="en-US" sz="900" dirty="0">
                <a:ea typeface="Times New Roman" panose="02020603050405020304" pitchFamily="18" charset="0"/>
                <a:cs typeface="Ü_ò¯F95'38Ü…©5'77J"/>
              </a:rPr>
            </a:br>
            <a:r>
              <a:rPr lang="en-US" sz="900" dirty="0">
                <a:ea typeface="Times New Roman" panose="02020603050405020304" pitchFamily="18" charset="0"/>
                <a:cs typeface="Ü_ò¯F95'38Ü…©5'77J"/>
              </a:rPr>
              <a:t>Drgona J., et al. 2020. "All You Need to Know About Model Predictive Control for Buildings." Annual Reviews in Control, September 29, 2020</a:t>
            </a:r>
            <a:r>
              <a:rPr lang="en-US" sz="900" dirty="0"/>
              <a:t> </a:t>
            </a:r>
          </a:p>
          <a:p>
            <a:r>
              <a:rPr lang="en-US" sz="900" dirty="0"/>
              <a:t>G. </a:t>
            </a:r>
            <a:r>
              <a:rPr lang="en-US" sz="900" dirty="0" err="1"/>
              <a:t>Dulac</a:t>
            </a:r>
            <a:r>
              <a:rPr lang="en-US" sz="900" dirty="0"/>
              <a:t>-Arnold, D. J. Mankowitz, and T. Hester, “Challenges of real-world reinforcement learning,”, 2019.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4E655-6211-8469-3393-911D4287CF02}"/>
              </a:ext>
            </a:extLst>
          </p:cNvPr>
          <p:cNvSpPr txBox="1"/>
          <p:nvPr/>
        </p:nvSpPr>
        <p:spPr>
          <a:xfrm>
            <a:off x="545030" y="1116252"/>
            <a:ext cx="4035669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25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125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15295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100" y="2074003"/>
            <a:ext cx="2486025" cy="24860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27711" y="795741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Differentiable Predictive Control</a:t>
            </a:r>
            <a:endParaRPr lang="en-US" sz="1600" dirty="0"/>
          </a:p>
          <a:p>
            <a:pPr lvl="1"/>
            <a:r>
              <a:rPr lang="en-US" sz="1600" dirty="0"/>
              <a:t>MBRL algorithm inspired by explicit MPC</a:t>
            </a:r>
          </a:p>
          <a:p>
            <a:pPr lvl="1"/>
            <a:r>
              <a:rPr lang="en-US" sz="1600" dirty="0"/>
              <a:t>Differentiable system models and rewards</a:t>
            </a:r>
          </a:p>
          <a:p>
            <a:pPr lvl="1"/>
            <a:r>
              <a:rPr lang="en-US" sz="1600" dirty="0"/>
              <a:t>Avoids learning the critic</a:t>
            </a:r>
          </a:p>
          <a:p>
            <a:pPr lvl="1"/>
            <a:r>
              <a:rPr lang="en-US" sz="1600" dirty="0"/>
              <a:t>Direct policy optimization </a:t>
            </a:r>
          </a:p>
          <a:p>
            <a:pPr lvl="1"/>
            <a:r>
              <a:rPr lang="en-US" sz="1600" dirty="0"/>
              <a:t>Compatible with modern safety filters</a:t>
            </a:r>
          </a:p>
          <a:p>
            <a:r>
              <a:rPr lang="en-US" sz="1600" b="1" dirty="0"/>
              <a:t>Ongoing Research</a:t>
            </a:r>
          </a:p>
          <a:p>
            <a:pPr lvl="1"/>
            <a:r>
              <a:rPr lang="en-US" sz="1600" dirty="0"/>
              <a:t>UQ and Robust DPC</a:t>
            </a:r>
          </a:p>
          <a:p>
            <a:pPr lvl="1"/>
            <a:r>
              <a:rPr lang="en-US" sz="1600" dirty="0"/>
              <a:t>Offset-free and online adaptive DPC</a:t>
            </a:r>
          </a:p>
          <a:p>
            <a:pPr lvl="1"/>
            <a:r>
              <a:rPr lang="en-US" sz="1600" dirty="0"/>
              <a:t>Dealing with mixed-integer decisions</a:t>
            </a:r>
          </a:p>
          <a:p>
            <a:pPr lvl="1"/>
            <a:r>
              <a:rPr lang="en-US" sz="1600" dirty="0"/>
              <a:t>Dealing with vanishing and exploding gradients</a:t>
            </a:r>
          </a:p>
          <a:p>
            <a:pPr lvl="1"/>
            <a:r>
              <a:rPr lang="en-US" sz="1600" dirty="0"/>
              <a:t>Control of PDEs</a:t>
            </a:r>
          </a:p>
          <a:p>
            <a:pPr lvl="1"/>
            <a:r>
              <a:rPr lang="en-US" sz="1600" dirty="0"/>
              <a:t>Applications in large-scale energy systems</a:t>
            </a:r>
          </a:p>
          <a:p>
            <a:pPr lvl="1"/>
            <a:endParaRPr lang="en-US" sz="12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413206" y="4501438"/>
            <a:ext cx="6941703" cy="503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hlinkClick r:id="rId3"/>
              </a:rPr>
              <a:t>drgona.github.io</a:t>
            </a:r>
            <a:r>
              <a:rPr lang="en-US" sz="1600" b="1" dirty="0"/>
              <a:t>		</a:t>
            </a:r>
            <a:r>
              <a:rPr lang="en-US" sz="1600" b="1" dirty="0">
                <a:hlinkClick r:id="rId4"/>
              </a:rPr>
              <a:t>jdrgona1@jh.edu</a:t>
            </a:r>
            <a:r>
              <a:rPr lang="en-US" sz="1600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B0853-DF9A-DE8B-0020-73F399F7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00" y="747903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A2BF-B59C-2084-FD29-5F4541CBAE8B}"/>
              </a:ext>
            </a:extLst>
          </p:cNvPr>
          <p:cNvSpPr txBox="1"/>
          <p:nvPr/>
        </p:nvSpPr>
        <p:spPr>
          <a:xfrm>
            <a:off x="5530478" y="4594861"/>
            <a:ext cx="3444437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6"/>
              </a:rPr>
              <a:t>github.com/</a:t>
            </a:r>
            <a:r>
              <a:rPr lang="en-US" sz="1600" b="1" dirty="0" err="1">
                <a:latin typeface="+mj-lt"/>
                <a:hlinkClick r:id="rId6"/>
              </a:rPr>
              <a:t>pnnl</a:t>
            </a:r>
            <a:r>
              <a:rPr lang="en-US" sz="1600" b="1" dirty="0">
                <a:latin typeface="+mj-lt"/>
                <a:hlinkClick r:id="rId6"/>
              </a:rPr>
              <a:t>/</a:t>
            </a:r>
            <a:r>
              <a:rPr lang="en-US" sz="1600" b="1" dirty="0" err="1">
                <a:latin typeface="+mj-lt"/>
                <a:hlinkClick r:id="rId6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7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DF09-5CC1-CC0F-3902-E3F0DAD4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F36EBB-A929-A40C-E84E-FF756D6CFB0F}"/>
              </a:ext>
            </a:extLst>
          </p:cNvPr>
          <p:cNvSpPr txBox="1"/>
          <p:nvPr/>
        </p:nvSpPr>
        <p:spPr>
          <a:xfrm>
            <a:off x="95534" y="1111737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Finite-horizon optimal control problem formulation: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EAE4DD-2FC3-608B-EADD-431E49AB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3392718"/>
            <a:ext cx="4638983" cy="1557517"/>
          </a:xfrm>
          <a:prstGeom prst="rect">
            <a:avLst/>
          </a:prstGeom>
        </p:spPr>
      </p:pic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6D861764-0F08-6ACD-C094-D4F353612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155" y="1449963"/>
            <a:ext cx="4508387" cy="265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F844328-EA9C-E2BF-DC78-789FB0E8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14" y="109183"/>
            <a:ext cx="4980555" cy="387658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Model Predictive Control (MPC)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FC20D-11CD-C841-0EB5-52781281A7B1}"/>
              </a:ext>
            </a:extLst>
          </p:cNvPr>
          <p:cNvSpPr txBox="1"/>
          <p:nvPr/>
        </p:nvSpPr>
        <p:spPr>
          <a:xfrm>
            <a:off x="95534" y="527290"/>
            <a:ext cx="8889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MPC uses a </a:t>
            </a:r>
            <a:r>
              <a:rPr lang="en-US" sz="1400" b="1" dirty="0"/>
              <a:t>receding horizon</a:t>
            </a:r>
            <a:r>
              <a:rPr lang="en-US" sz="1400" dirty="0"/>
              <a:t> approach to compute the optimal control input at each time step by solving a </a:t>
            </a:r>
            <a:r>
              <a:rPr lang="en-US" sz="1400" b="1" dirty="0"/>
              <a:t>finite-horizon</a:t>
            </a:r>
            <a:r>
              <a:rPr lang="en-US" sz="1400" dirty="0"/>
              <a:t> optimal control problem in real-time via</a:t>
            </a:r>
            <a:r>
              <a:rPr lang="en-US" sz="1400" b="1" dirty="0"/>
              <a:t> online optimization </a:t>
            </a:r>
            <a:r>
              <a:rPr lang="en-US" sz="1400" dirty="0"/>
              <a:t>using</a:t>
            </a:r>
            <a:r>
              <a:rPr lang="en-US" sz="1400" b="1" dirty="0"/>
              <a:t> </a:t>
            </a:r>
            <a:r>
              <a:rPr lang="en-US" sz="1400" dirty="0"/>
              <a:t>numerical methods.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928FA-62E3-C984-3621-641F41243BE8}"/>
              </a:ext>
            </a:extLst>
          </p:cNvPr>
          <p:cNvSpPr txBox="1"/>
          <p:nvPr/>
        </p:nvSpPr>
        <p:spPr>
          <a:xfrm>
            <a:off x="3582663" y="4727356"/>
            <a:ext cx="5305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James B. Rawlings, David Q. Mayne, Moritz M. Diehl, Model Predictive Control: Theory and Design, Nob Hill Publishing, 2nd ed., 2017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3B398B6-D6F6-0ACE-E8C9-E1F27BB6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E42905-0D72-C143-BA2C-BFCDD6FB8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50" y="1405066"/>
            <a:ext cx="3435527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3ECF-4BF3-72EC-C5B7-4AB2186F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3BE3D6-D5DF-A83D-2F8D-AAB5D85FC0AF}"/>
              </a:ext>
            </a:extLst>
          </p:cNvPr>
          <p:cNvSpPr txBox="1"/>
          <p:nvPr/>
        </p:nvSpPr>
        <p:spPr>
          <a:xfrm>
            <a:off x="95534" y="1111737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Finite-horizon optimal control problem formulation: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63651-48D5-CF60-994F-45BB24DE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" y="3392718"/>
            <a:ext cx="4638983" cy="155751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C076326E-AD64-7291-D392-65703DCC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14" y="109183"/>
            <a:ext cx="4980555" cy="387658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Model Predictive Control (MPC)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A522D-E16C-32C0-B627-5529F789B644}"/>
              </a:ext>
            </a:extLst>
          </p:cNvPr>
          <p:cNvSpPr txBox="1"/>
          <p:nvPr/>
        </p:nvSpPr>
        <p:spPr>
          <a:xfrm>
            <a:off x="95534" y="527290"/>
            <a:ext cx="8889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MPC uses a </a:t>
            </a:r>
            <a:r>
              <a:rPr lang="en-US" sz="1400" b="1" dirty="0"/>
              <a:t>receding horizon</a:t>
            </a:r>
            <a:r>
              <a:rPr lang="en-US" sz="1400" dirty="0"/>
              <a:t> approach to compute the optimal control input at each time step by solving a </a:t>
            </a:r>
            <a:r>
              <a:rPr lang="en-US" sz="1400" b="1" dirty="0"/>
              <a:t>finite-horizon</a:t>
            </a:r>
            <a:r>
              <a:rPr lang="en-US" sz="1400" dirty="0"/>
              <a:t> optimal control problem in real-time via</a:t>
            </a:r>
            <a:r>
              <a:rPr lang="en-US" sz="1400" b="1" dirty="0"/>
              <a:t> online optimization </a:t>
            </a:r>
            <a:r>
              <a:rPr lang="en-US" sz="1400" dirty="0"/>
              <a:t>using</a:t>
            </a:r>
            <a:r>
              <a:rPr lang="en-US" sz="1400" b="1" dirty="0"/>
              <a:t> </a:t>
            </a:r>
            <a:r>
              <a:rPr lang="en-US" sz="1400" dirty="0"/>
              <a:t>numerical methods.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46B91-4CAE-C3D0-D975-1538A371A1D2}"/>
              </a:ext>
            </a:extLst>
          </p:cNvPr>
          <p:cNvSpPr txBox="1"/>
          <p:nvPr/>
        </p:nvSpPr>
        <p:spPr>
          <a:xfrm>
            <a:off x="3582663" y="4727356"/>
            <a:ext cx="5305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James B. Rawlings, David Q. Mayne, Moritz M. Diehl, Model Predictive Control: Theory and Design, Nob Hill Publishing, 2nd ed., 2017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848832D-7AF9-F315-A795-3BFB9671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0EDE8-28A8-EA39-70BB-ADE7455EC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50" y="1405066"/>
            <a:ext cx="3435527" cy="19876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D8CA8D-E9BE-584B-B4DE-ED97A45E8CE8}"/>
              </a:ext>
            </a:extLst>
          </p:cNvPr>
          <p:cNvSpPr/>
          <p:nvPr/>
        </p:nvSpPr>
        <p:spPr>
          <a:xfrm>
            <a:off x="4824245" y="4330601"/>
            <a:ext cx="39402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cs typeface="Arial"/>
              </a:rPr>
              <a:t>Challenges: Computationally expensive online.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2" name="Picture 4" descr="CasADi">
            <a:extLst>
              <a:ext uri="{FF2B5EF4-FFF2-40B4-BE49-F238E27FC236}">
                <a16:creationId xmlns:a16="http://schemas.microsoft.com/office/drawing/2014/main" id="{B8338A2E-2E04-176B-E355-047F873C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039" y="2828324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VXPY · GitHub">
            <a:extLst>
              <a:ext uri="{FF2B5EF4-FFF2-40B4-BE49-F238E27FC236}">
                <a16:creationId xmlns:a16="http://schemas.microsoft.com/office/drawing/2014/main" id="{0EF3E870-1ED1-5F85-77EC-5CE11E05E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5284570" y="2889445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DB3BD6C9-49D6-7101-4BE0-9C07FFCF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70" y="2269416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Pyomo">
            <a:extLst>
              <a:ext uri="{FF2B5EF4-FFF2-40B4-BE49-F238E27FC236}">
                <a16:creationId xmlns:a16="http://schemas.microsoft.com/office/drawing/2014/main" id="{0B99960B-8FE1-DE80-E385-1CB49366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25" y="1647639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Gurobi Cloud - Gurobi Optimization">
            <a:extLst>
              <a:ext uri="{FF2B5EF4-FFF2-40B4-BE49-F238E27FC236}">
                <a16:creationId xmlns:a16="http://schemas.microsoft.com/office/drawing/2014/main" id="{6634708E-3390-0F92-CD97-492734FCB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5171902" y="3461046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Gekko (optimization software) - Wikipedia">
            <a:extLst>
              <a:ext uri="{FF2B5EF4-FFF2-40B4-BE49-F238E27FC236}">
                <a16:creationId xmlns:a16="http://schemas.microsoft.com/office/drawing/2014/main" id="{44712814-16DE-7882-4593-56C7D338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91" y="2285591"/>
            <a:ext cx="1349926" cy="42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738661ED-7D21-5FD0-A5D1-04012B72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91" y="3297203"/>
            <a:ext cx="1121933" cy="7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5DB365-6243-9D22-D851-CE77398C4D0A}"/>
              </a:ext>
            </a:extLst>
          </p:cNvPr>
          <p:cNvSpPr txBox="1"/>
          <p:nvPr/>
        </p:nvSpPr>
        <p:spPr>
          <a:xfrm>
            <a:off x="5227325" y="1147332"/>
            <a:ext cx="2978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MPC software tools</a:t>
            </a:r>
            <a:r>
              <a:rPr lang="en-US" sz="1400" dirty="0"/>
              <a:t>:</a:t>
            </a:r>
          </a:p>
        </p:txBody>
      </p:sp>
      <p:pic>
        <p:nvPicPr>
          <p:cNvPr id="1036" name="Picture 12" descr="MATLAB Logo and symbol, meaning, history, PNG, brand">
            <a:extLst>
              <a:ext uri="{FF2B5EF4-FFF2-40B4-BE49-F238E27FC236}">
                <a16:creationId xmlns:a16="http://schemas.microsoft.com/office/drawing/2014/main" id="{4D4D4C8B-9CE2-18AE-FC3C-898F3E39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20" y="1493448"/>
            <a:ext cx="1666240" cy="9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5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C27B3-DD3D-364A-2AB4-E71BF6F61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C70E90B-2DB8-055C-40F9-86B6B3A6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03" y="169334"/>
            <a:ext cx="4788966" cy="314575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Reinforcement Learning (RL)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B98C8-F729-9057-40AE-E144B74BF980}"/>
              </a:ext>
            </a:extLst>
          </p:cNvPr>
          <p:cNvSpPr txBox="1"/>
          <p:nvPr/>
        </p:nvSpPr>
        <p:spPr>
          <a:xfrm>
            <a:off x="162408" y="543371"/>
            <a:ext cx="89256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RL</a:t>
            </a:r>
            <a:r>
              <a:rPr lang="en-US" sz="1400" b="1" dirty="0"/>
              <a:t> </a:t>
            </a:r>
            <a:r>
              <a:rPr lang="en-US" sz="1400" dirty="0"/>
              <a:t>is a </a:t>
            </a:r>
            <a:r>
              <a:rPr lang="en-US" sz="1400" b="1" dirty="0"/>
              <a:t>data-driven decision-making framework</a:t>
            </a:r>
            <a:r>
              <a:rPr lang="en-US" sz="1400" dirty="0"/>
              <a:t> where an agent interacts with an environment to learn an optimal policy that maximizes rewards over </a:t>
            </a:r>
            <a:r>
              <a:rPr lang="en-US" sz="1400" b="1" dirty="0"/>
              <a:t>infinite-horizon</a:t>
            </a:r>
            <a:r>
              <a:rPr lang="en-US" sz="1400" dirty="0"/>
              <a:t>. Most modern </a:t>
            </a:r>
            <a:r>
              <a:rPr lang="en-US" sz="1400" b="1" dirty="0"/>
              <a:t>policy-gradient methods</a:t>
            </a:r>
            <a:r>
              <a:rPr lang="en-US" sz="1400" dirty="0"/>
              <a:t> (actor–critic, PPO, TRPO, DDPG, TD3, offline RL) </a:t>
            </a:r>
            <a:r>
              <a:rPr lang="en-US" sz="1400" b="1" dirty="0"/>
              <a:t>learn a critic </a:t>
            </a:r>
            <a:r>
              <a:rPr lang="en-US" sz="1400" dirty="0"/>
              <a:t>and use it to </a:t>
            </a:r>
            <a:r>
              <a:rPr lang="en-US" sz="1400" b="1" dirty="0"/>
              <a:t>update the actor (policy)</a:t>
            </a:r>
            <a:r>
              <a:rPr lang="en-US" sz="1400" dirty="0"/>
              <a:t>. 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A7A1-0CE4-1145-6598-8512BE69E745}"/>
              </a:ext>
            </a:extLst>
          </p:cNvPr>
          <p:cNvSpPr txBox="1"/>
          <p:nvPr/>
        </p:nvSpPr>
        <p:spPr>
          <a:xfrm>
            <a:off x="2971759" y="4885209"/>
            <a:ext cx="58129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Richard S. Sutton and Andrew G. Barto, Reinforcement Learning: An Introduction, </a:t>
            </a:r>
            <a:r>
              <a:rPr lang="de-DE" sz="900" dirty="0"/>
              <a:t>MIT Press, 2nd </a:t>
            </a:r>
            <a:r>
              <a:rPr lang="de-DE" sz="900" dirty="0" err="1"/>
              <a:t>ed</a:t>
            </a:r>
            <a:r>
              <a:rPr lang="de-DE" sz="900" dirty="0"/>
              <a:t>., 2018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0FE22-CCE7-C53B-9850-8C67324A9B81}"/>
              </a:ext>
            </a:extLst>
          </p:cNvPr>
          <p:cNvSpPr txBox="1"/>
          <p:nvPr/>
        </p:nvSpPr>
        <p:spPr>
          <a:xfrm>
            <a:off x="3244969" y="1360644"/>
            <a:ext cx="22280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2, </a:t>
            </a:r>
            <a:r>
              <a:rPr lang="en-US" sz="1300" b="1" dirty="0"/>
              <a:t>Critic Update:</a:t>
            </a:r>
            <a:endParaRPr 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2F938-1B64-E8C8-7D6E-C5071742891C}"/>
              </a:ext>
            </a:extLst>
          </p:cNvPr>
          <p:cNvSpPr txBox="1"/>
          <p:nvPr/>
        </p:nvSpPr>
        <p:spPr>
          <a:xfrm>
            <a:off x="97092" y="1360644"/>
            <a:ext cx="33505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1, </a:t>
            </a:r>
            <a:r>
              <a:rPr lang="en-US" sz="1300" b="1" dirty="0"/>
              <a:t>Data collection </a:t>
            </a:r>
            <a:r>
              <a:rPr lang="en-US" sz="1300" dirty="0"/>
              <a:t>via sampling: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D11DF-0213-F749-FE03-A2AD3E6A53F6}"/>
              </a:ext>
            </a:extLst>
          </p:cNvPr>
          <p:cNvSpPr txBox="1"/>
          <p:nvPr/>
        </p:nvSpPr>
        <p:spPr>
          <a:xfrm>
            <a:off x="162408" y="3097039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3, </a:t>
            </a:r>
            <a:r>
              <a:rPr lang="en-US" sz="1300" b="1" dirty="0"/>
              <a:t>Actor update </a:t>
            </a:r>
            <a:r>
              <a:rPr lang="en-US" sz="1300" dirty="0"/>
              <a:t>via deterministic policy gradient: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0D823E-7BD5-C716-4BD8-17883B1D5B52}"/>
              </a:ext>
            </a:extLst>
          </p:cNvPr>
          <p:cNvSpPr txBox="1"/>
          <p:nvPr/>
        </p:nvSpPr>
        <p:spPr>
          <a:xfrm>
            <a:off x="3310263" y="2153591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Bellman target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292467-3161-40C6-C0CF-636A231E9576}"/>
              </a:ext>
            </a:extLst>
          </p:cNvPr>
          <p:cNvSpPr txBox="1"/>
          <p:nvPr/>
        </p:nvSpPr>
        <p:spPr>
          <a:xfrm>
            <a:off x="3310263" y="2666646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Critic loss function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8358009-7EA3-0230-0356-3CC7DFFE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87" t="65105" r="22613" b="13136"/>
          <a:stretch>
            <a:fillRect/>
          </a:stretch>
        </p:blipFill>
        <p:spPr>
          <a:xfrm>
            <a:off x="5236944" y="1401634"/>
            <a:ext cx="3584402" cy="6699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04DC6B-A9EE-BC12-7F87-C29A83B8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8" y="1795434"/>
            <a:ext cx="1838256" cy="10930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F7B209-8A57-8462-A156-DB7766A3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68" y="2131017"/>
            <a:ext cx="2612077" cy="3545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7246294-3DD9-4D20-25E3-FBAC7D825CD4}"/>
              </a:ext>
            </a:extLst>
          </p:cNvPr>
          <p:cNvSpPr txBox="1"/>
          <p:nvPr/>
        </p:nvSpPr>
        <p:spPr>
          <a:xfrm>
            <a:off x="3310263" y="1711897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Q-function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6A816BB-A1D2-0204-009A-65890938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586" y="2567601"/>
            <a:ext cx="2474601" cy="35454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FAC035-812A-C8C3-97E1-66E9308D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39" y="3448292"/>
            <a:ext cx="3980773" cy="3935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A6C13F-56A5-9CCD-2A2C-2D22C3A45C04}"/>
              </a:ext>
            </a:extLst>
          </p:cNvPr>
          <p:cNvSpPr txBox="1"/>
          <p:nvPr/>
        </p:nvSpPr>
        <p:spPr>
          <a:xfrm>
            <a:off x="162407" y="3958113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4, </a:t>
            </a:r>
            <a:r>
              <a:rPr lang="en-US" sz="1300" b="1" dirty="0"/>
              <a:t>Gradient descent updates</a:t>
            </a:r>
            <a:r>
              <a:rPr lang="en-US" sz="1300" dirty="0"/>
              <a:t>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CBBADEF-53EC-DFCE-9E3A-7C7805CF5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47" y="4331086"/>
            <a:ext cx="1615288" cy="607520"/>
          </a:xfrm>
          <a:prstGeom prst="rect">
            <a:avLst/>
          </a:prstGeom>
        </p:spPr>
      </p:pic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4D733127-338C-9F74-467D-695EB829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5</a:t>
            </a:fld>
            <a:endParaRPr lang="en-US" dirty="0"/>
          </a:p>
        </p:txBody>
      </p:sp>
      <p:pic>
        <p:nvPicPr>
          <p:cNvPr id="2" name="Picture 2" descr="Reinforcement Learning: Types &amp; Applications | BotPenguin">
            <a:extLst>
              <a:ext uri="{FF2B5EF4-FFF2-40B4-BE49-F238E27FC236}">
                <a16:creationId xmlns:a16="http://schemas.microsoft.com/office/drawing/2014/main" id="{F620801D-0DE2-10EE-CD5E-E0CD9AE58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7" b="8037"/>
          <a:stretch/>
        </p:blipFill>
        <p:spPr bwMode="auto">
          <a:xfrm>
            <a:off x="6365027" y="3019924"/>
            <a:ext cx="2616565" cy="17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6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45186-1F94-F4AA-6AB8-913A59D38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D28B14-B33D-48F3-C48D-0104B5AA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503" y="169334"/>
            <a:ext cx="4788966" cy="314575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Reinforcement Learning (RL)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9451C-CEF9-CADB-CF5E-0E7017F849B6}"/>
              </a:ext>
            </a:extLst>
          </p:cNvPr>
          <p:cNvSpPr txBox="1"/>
          <p:nvPr/>
        </p:nvSpPr>
        <p:spPr>
          <a:xfrm>
            <a:off x="162408" y="543371"/>
            <a:ext cx="89256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RL</a:t>
            </a:r>
            <a:r>
              <a:rPr lang="en-US" sz="1400" b="1" dirty="0"/>
              <a:t> </a:t>
            </a:r>
            <a:r>
              <a:rPr lang="en-US" sz="1400" dirty="0"/>
              <a:t>is a </a:t>
            </a:r>
            <a:r>
              <a:rPr lang="en-US" sz="1400" b="1" dirty="0"/>
              <a:t>data-driven decision-making framework</a:t>
            </a:r>
            <a:r>
              <a:rPr lang="en-US" sz="1400" dirty="0"/>
              <a:t> where an agent interacts with an environment to learn an optimal policy that maximizes rewards over </a:t>
            </a:r>
            <a:r>
              <a:rPr lang="en-US" sz="1400" b="1" dirty="0"/>
              <a:t>infinite-horizon</a:t>
            </a:r>
            <a:r>
              <a:rPr lang="en-US" sz="1400" dirty="0"/>
              <a:t>. Most modern </a:t>
            </a:r>
            <a:r>
              <a:rPr lang="en-US" sz="1400" b="1" dirty="0"/>
              <a:t>policy-gradient methods</a:t>
            </a:r>
            <a:r>
              <a:rPr lang="en-US" sz="1400" dirty="0"/>
              <a:t> (actor–critic, PPO, TRPO, DDPG, TD3, offline RL) </a:t>
            </a:r>
            <a:r>
              <a:rPr lang="en-US" sz="1400" b="1" dirty="0"/>
              <a:t>learn a critic </a:t>
            </a:r>
            <a:r>
              <a:rPr lang="en-US" sz="1400" dirty="0"/>
              <a:t>and use it to </a:t>
            </a:r>
            <a:r>
              <a:rPr lang="en-US" sz="1400" b="1" dirty="0"/>
              <a:t>update the actor (policy)</a:t>
            </a:r>
            <a:r>
              <a:rPr lang="en-US" sz="1400" dirty="0"/>
              <a:t>. 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2F5C0-664B-3A18-1F9C-E6D32A348CB0}"/>
              </a:ext>
            </a:extLst>
          </p:cNvPr>
          <p:cNvSpPr txBox="1"/>
          <p:nvPr/>
        </p:nvSpPr>
        <p:spPr>
          <a:xfrm>
            <a:off x="2971759" y="4885209"/>
            <a:ext cx="58129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Richard S. Sutton and Andrew G. Barto, Reinforcement Learning: An Introduction, </a:t>
            </a:r>
            <a:r>
              <a:rPr lang="de-DE" sz="900" dirty="0"/>
              <a:t>MIT Press, 2nd </a:t>
            </a:r>
            <a:r>
              <a:rPr lang="de-DE" sz="900" dirty="0" err="1"/>
              <a:t>ed</a:t>
            </a:r>
            <a:r>
              <a:rPr lang="de-DE" sz="900" dirty="0"/>
              <a:t>., 2018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E6807-EC5D-8F21-CCF0-FA5E35151E14}"/>
              </a:ext>
            </a:extLst>
          </p:cNvPr>
          <p:cNvSpPr txBox="1"/>
          <p:nvPr/>
        </p:nvSpPr>
        <p:spPr>
          <a:xfrm>
            <a:off x="3244969" y="1360644"/>
            <a:ext cx="222809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2, </a:t>
            </a:r>
            <a:r>
              <a:rPr lang="en-US" sz="1300" b="1" dirty="0"/>
              <a:t>Critic Update:</a:t>
            </a:r>
            <a:endParaRPr 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8468D-A156-C035-2D87-D54D9EC005B8}"/>
              </a:ext>
            </a:extLst>
          </p:cNvPr>
          <p:cNvSpPr txBox="1"/>
          <p:nvPr/>
        </p:nvSpPr>
        <p:spPr>
          <a:xfrm>
            <a:off x="97092" y="1360644"/>
            <a:ext cx="33505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1, </a:t>
            </a:r>
            <a:r>
              <a:rPr lang="en-US" sz="1300" b="1" dirty="0"/>
              <a:t>Data collection </a:t>
            </a:r>
            <a:r>
              <a:rPr lang="en-US" sz="1300" dirty="0"/>
              <a:t>via sampling: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E2AC32-FC11-93D8-FFA6-85CCC3BF6C8E}"/>
              </a:ext>
            </a:extLst>
          </p:cNvPr>
          <p:cNvSpPr txBox="1"/>
          <p:nvPr/>
        </p:nvSpPr>
        <p:spPr>
          <a:xfrm>
            <a:off x="162408" y="3097039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3, </a:t>
            </a:r>
            <a:r>
              <a:rPr lang="en-US" sz="1300" b="1" dirty="0"/>
              <a:t>Actor update </a:t>
            </a:r>
            <a:r>
              <a:rPr lang="en-US" sz="1300" dirty="0"/>
              <a:t>via deterministic policy gradient: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2D53A8-43E5-E213-D579-033E8A0C961B}"/>
              </a:ext>
            </a:extLst>
          </p:cNvPr>
          <p:cNvSpPr txBox="1"/>
          <p:nvPr/>
        </p:nvSpPr>
        <p:spPr>
          <a:xfrm>
            <a:off x="3310263" y="2153591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Bellman target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A487CC-6B1C-F61E-A4D1-045C89CC1E4E}"/>
              </a:ext>
            </a:extLst>
          </p:cNvPr>
          <p:cNvSpPr txBox="1"/>
          <p:nvPr/>
        </p:nvSpPr>
        <p:spPr>
          <a:xfrm>
            <a:off x="3310263" y="2666646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Critic loss function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ECF51C-FB8F-2F9F-B000-358B7079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87" t="65105" r="22613" b="13136"/>
          <a:stretch>
            <a:fillRect/>
          </a:stretch>
        </p:blipFill>
        <p:spPr>
          <a:xfrm>
            <a:off x="5236944" y="1401634"/>
            <a:ext cx="3584402" cy="6699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15104BB-C127-1BBD-527A-96228CD6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8" y="1795434"/>
            <a:ext cx="1838256" cy="10930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E3ED1D3-4A96-3B75-0555-2710AD3A4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68" y="2131017"/>
            <a:ext cx="2612077" cy="3545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FB6D45-9AA8-144A-F2C4-946146E38619}"/>
              </a:ext>
            </a:extLst>
          </p:cNvPr>
          <p:cNvSpPr txBox="1"/>
          <p:nvPr/>
        </p:nvSpPr>
        <p:spPr>
          <a:xfrm>
            <a:off x="3310263" y="1711897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Q-function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AAEB21E-9774-D502-2DB6-D23388075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586" y="2567601"/>
            <a:ext cx="2474601" cy="35454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B43EEC-4778-B522-1D27-DD8AFF950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339" y="3448292"/>
            <a:ext cx="3980773" cy="3935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2AA2BE-02B2-2F38-530C-15BEBAABB2BE}"/>
              </a:ext>
            </a:extLst>
          </p:cNvPr>
          <p:cNvSpPr txBox="1"/>
          <p:nvPr/>
        </p:nvSpPr>
        <p:spPr>
          <a:xfrm>
            <a:off x="162407" y="3958113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4, </a:t>
            </a:r>
            <a:r>
              <a:rPr lang="en-US" sz="1300" b="1" dirty="0"/>
              <a:t>Gradient descent updates</a:t>
            </a:r>
            <a:r>
              <a:rPr lang="en-US" sz="1300" dirty="0"/>
              <a:t>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7D36F31-D10C-E3EB-437B-AC8333215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47" y="4331086"/>
            <a:ext cx="1615288" cy="607520"/>
          </a:xfrm>
          <a:prstGeom prst="rect">
            <a:avLst/>
          </a:prstGeom>
        </p:spPr>
      </p:pic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623AAF9C-C3D1-63D0-0574-387F0FA8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6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67D050-A611-74D9-1759-50BC7F697329}"/>
              </a:ext>
            </a:extLst>
          </p:cNvPr>
          <p:cNvSpPr/>
          <p:nvPr/>
        </p:nvSpPr>
        <p:spPr>
          <a:xfrm>
            <a:off x="3918857" y="4556435"/>
            <a:ext cx="4666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cs typeface="Arial"/>
              </a:rPr>
              <a:t>Challenges: Sample inefficient! Hard to obtain guarantees.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025FC-DD76-2C31-8F7F-A1CF304C3A5A}"/>
              </a:ext>
            </a:extLst>
          </p:cNvPr>
          <p:cNvSpPr txBox="1"/>
          <p:nvPr/>
        </p:nvSpPr>
        <p:spPr>
          <a:xfrm>
            <a:off x="5251586" y="3096544"/>
            <a:ext cx="2978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RL software tools</a:t>
            </a:r>
            <a:r>
              <a:rPr lang="en-US" sz="1400" dirty="0"/>
              <a:t>:</a:t>
            </a:r>
          </a:p>
        </p:txBody>
      </p:sp>
      <p:pic>
        <p:nvPicPr>
          <p:cNvPr id="5" name="Picture 4" descr="PyTorch v1.0 release: Tensors and Dynamic neural networks in Python">
            <a:extLst>
              <a:ext uri="{FF2B5EF4-FFF2-40B4-BE49-F238E27FC236}">
                <a16:creationId xmlns:a16="http://schemas.microsoft.com/office/drawing/2014/main" id="{1D706C3A-6668-6AEA-D3BF-D400C273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26" y="3538881"/>
            <a:ext cx="1713740" cy="34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04C8059E-E387-F479-B3DA-F6485C47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501874" y="3509700"/>
            <a:ext cx="2058471" cy="3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EB52747D-B8EB-17E7-90B9-3FD962F07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675866" y="3884443"/>
            <a:ext cx="1518544" cy="6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477E4533-6C32-375B-DB21-E7937207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55" y="3982358"/>
            <a:ext cx="860755" cy="49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38356-F672-DDC7-FBBA-E580A39A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B1F935C-3F5E-5845-07F5-C4750BCF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269966"/>
            <a:ext cx="5690303" cy="213943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Model-Based Reinforcement Learning (MBRL)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7C0DE-6C3C-8DAD-AA29-A817874BBA69}"/>
              </a:ext>
            </a:extLst>
          </p:cNvPr>
          <p:cNvSpPr txBox="1"/>
          <p:nvPr/>
        </p:nvSpPr>
        <p:spPr>
          <a:xfrm>
            <a:off x="162409" y="543371"/>
            <a:ext cx="88672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MBRL aims to</a:t>
            </a:r>
            <a:r>
              <a:rPr lang="en-US" sz="1400" b="1" dirty="0"/>
              <a:t> improve sample efficiency </a:t>
            </a:r>
            <a:r>
              <a:rPr lang="en-US" sz="1400" dirty="0"/>
              <a:t>by </a:t>
            </a:r>
            <a:r>
              <a:rPr lang="en-US" sz="1400" b="1" dirty="0"/>
              <a:t>learning a predictive model </a:t>
            </a:r>
            <a:r>
              <a:rPr lang="en-US" sz="1400" dirty="0"/>
              <a:t>of the environment dynamics and using it to </a:t>
            </a:r>
            <a:r>
              <a:rPr lang="en-US" sz="1400" b="1" dirty="0"/>
              <a:t>simulate trajectories</a:t>
            </a:r>
            <a:r>
              <a:rPr lang="en-US" sz="1400" dirty="0"/>
              <a:t> for Q-function fitting and policy optimization. This framework is followed by methods such as MBPO, TD3-MB, MOPO, COMBO, DreamerV3, and Plan2Explore.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ABEDC-C098-0957-4706-5C11874B2424}"/>
              </a:ext>
            </a:extLst>
          </p:cNvPr>
          <p:cNvSpPr txBox="1"/>
          <p:nvPr/>
        </p:nvSpPr>
        <p:spPr>
          <a:xfrm>
            <a:off x="2971759" y="4885209"/>
            <a:ext cx="58129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Richard S. Sutton and Andrew G. Barto, Reinforcement Learning: An Introduction, </a:t>
            </a:r>
            <a:r>
              <a:rPr lang="de-DE" sz="900" dirty="0"/>
              <a:t>MIT Press, 2nd </a:t>
            </a:r>
            <a:r>
              <a:rPr lang="de-DE" sz="900" dirty="0" err="1"/>
              <a:t>ed</a:t>
            </a:r>
            <a:r>
              <a:rPr lang="de-DE" sz="900" dirty="0"/>
              <a:t>., 2018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F5BA9-203E-7A1D-676F-E4E1BB368AC4}"/>
              </a:ext>
            </a:extLst>
          </p:cNvPr>
          <p:cNvSpPr txBox="1"/>
          <p:nvPr/>
        </p:nvSpPr>
        <p:spPr>
          <a:xfrm>
            <a:off x="3244968" y="1360644"/>
            <a:ext cx="38829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2, </a:t>
            </a:r>
            <a:r>
              <a:rPr lang="en-US" sz="1300" b="1" dirty="0"/>
              <a:t>Critic Update </a:t>
            </a:r>
            <a:r>
              <a:rPr lang="en-US" sz="1300" dirty="0"/>
              <a:t>using model rollouts: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59B71-95CC-7C40-794C-54CA9446255B}"/>
              </a:ext>
            </a:extLst>
          </p:cNvPr>
          <p:cNvSpPr txBox="1"/>
          <p:nvPr/>
        </p:nvSpPr>
        <p:spPr>
          <a:xfrm>
            <a:off x="97092" y="1360644"/>
            <a:ext cx="33505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1, </a:t>
            </a:r>
            <a:r>
              <a:rPr lang="en-US" sz="1300" b="1" dirty="0"/>
              <a:t>Model rollouts </a:t>
            </a:r>
            <a:r>
              <a:rPr lang="en-US" sz="1300" dirty="0"/>
              <a:t>via sampling: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311E2-ED99-76A5-EB28-D86D97BBC426}"/>
              </a:ext>
            </a:extLst>
          </p:cNvPr>
          <p:cNvSpPr txBox="1"/>
          <p:nvPr/>
        </p:nvSpPr>
        <p:spPr>
          <a:xfrm>
            <a:off x="162408" y="3097039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3, </a:t>
            </a:r>
            <a:r>
              <a:rPr lang="en-US" sz="1300" b="1" dirty="0"/>
              <a:t>Actor update </a:t>
            </a:r>
            <a:r>
              <a:rPr lang="en-US" sz="1300" dirty="0"/>
              <a:t>via deterministic policy gradient: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8F19AE-51ED-B25E-F489-0CEB1887C975}"/>
              </a:ext>
            </a:extLst>
          </p:cNvPr>
          <p:cNvSpPr txBox="1"/>
          <p:nvPr/>
        </p:nvSpPr>
        <p:spPr>
          <a:xfrm>
            <a:off x="3417849" y="1751467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Bellman target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D94B39-AF96-D41E-DFD3-07CCA8CBE4BA}"/>
              </a:ext>
            </a:extLst>
          </p:cNvPr>
          <p:cNvSpPr txBox="1"/>
          <p:nvPr/>
        </p:nvSpPr>
        <p:spPr>
          <a:xfrm>
            <a:off x="3417849" y="2136767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Critic loss function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BCB68B-7191-8553-BAB1-7C30B2B204C0}"/>
              </a:ext>
            </a:extLst>
          </p:cNvPr>
          <p:cNvSpPr txBox="1"/>
          <p:nvPr/>
        </p:nvSpPr>
        <p:spPr>
          <a:xfrm>
            <a:off x="162407" y="3958113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4, </a:t>
            </a:r>
            <a:r>
              <a:rPr lang="en-US" sz="1300" b="1" dirty="0"/>
              <a:t>Gradient descent updates</a:t>
            </a:r>
            <a:r>
              <a:rPr lang="en-US" sz="1300" dirty="0"/>
              <a:t>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37A355D-5263-55AB-4850-D3740AB9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7" y="4331086"/>
            <a:ext cx="1615288" cy="607520"/>
          </a:xfrm>
          <a:prstGeom prst="rect">
            <a:avLst/>
          </a:prstGeom>
        </p:spPr>
      </p:pic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AF23A0D3-D84A-3BD0-A0D7-A7BE5D15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50BA6-0438-FE15-DBF3-8EDA75D0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8" y="1699255"/>
            <a:ext cx="1587498" cy="1217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A1A21-1D63-C6A4-EE6C-AF8962FB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32" y="1710565"/>
            <a:ext cx="2669995" cy="770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1389D-434E-964C-40CE-720DE61A0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57" y="3347333"/>
            <a:ext cx="4106659" cy="531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BFFC53-AC22-204B-4BDF-213CF2918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132" y="2718162"/>
            <a:ext cx="3855934" cy="19447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C1FBDC-B157-6FD8-B952-9CEBF1C92EC5}"/>
              </a:ext>
            </a:extLst>
          </p:cNvPr>
          <p:cNvSpPr txBox="1"/>
          <p:nvPr/>
        </p:nvSpPr>
        <p:spPr>
          <a:xfrm>
            <a:off x="4415243" y="4669765"/>
            <a:ext cx="4741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Image: www.geeksforgeeks.org/artificial-intelligence/model-based-reinforcement-learning-mbrl-in-ai/</a:t>
            </a:r>
          </a:p>
        </p:txBody>
      </p:sp>
    </p:spTree>
    <p:extLst>
      <p:ext uri="{BB962C8B-B14F-4D97-AF65-F5344CB8AC3E}">
        <p14:creationId xmlns:p14="http://schemas.microsoft.com/office/powerpoint/2010/main" val="190450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BDAE-FF67-89CB-9B85-C323FF81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B9B7AC-C5B7-FC92-D756-E8C2B645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269966"/>
            <a:ext cx="5690303" cy="213943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Model-Based Reinforcement Learning (MBRL)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FC829-E2E3-E7AA-3967-A6D1C34E14D6}"/>
              </a:ext>
            </a:extLst>
          </p:cNvPr>
          <p:cNvSpPr txBox="1"/>
          <p:nvPr/>
        </p:nvSpPr>
        <p:spPr>
          <a:xfrm>
            <a:off x="162408" y="543371"/>
            <a:ext cx="8925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MBRL aims to</a:t>
            </a:r>
            <a:r>
              <a:rPr lang="en-US" sz="1400" b="1" dirty="0"/>
              <a:t> improve sample efficiency </a:t>
            </a:r>
            <a:r>
              <a:rPr lang="en-US" sz="1400" dirty="0"/>
              <a:t>by </a:t>
            </a:r>
            <a:r>
              <a:rPr lang="en-US" sz="1400" b="1" dirty="0"/>
              <a:t>learning a predictive model </a:t>
            </a:r>
            <a:r>
              <a:rPr lang="en-US" sz="1400" dirty="0"/>
              <a:t>of the environment dynamics and using it to </a:t>
            </a:r>
            <a:r>
              <a:rPr lang="en-US" sz="1400" b="1" dirty="0"/>
              <a:t>simulate trajectories</a:t>
            </a:r>
            <a:r>
              <a:rPr lang="en-US" sz="1400" dirty="0"/>
              <a:t> for Q-function fitting and policy optimization. This framework is followed by methods such as MBPO, TD3-MB, MOPO, COMBO, DreamerV3, and Plan2Explore.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262C1-9803-5CD1-1DBA-37E3DB74ED3B}"/>
              </a:ext>
            </a:extLst>
          </p:cNvPr>
          <p:cNvSpPr txBox="1"/>
          <p:nvPr/>
        </p:nvSpPr>
        <p:spPr>
          <a:xfrm>
            <a:off x="2971759" y="4885209"/>
            <a:ext cx="58129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Richard S. Sutton and Andrew G. Barto, Reinforcement Learning: An Introduction, </a:t>
            </a:r>
            <a:r>
              <a:rPr lang="de-DE" sz="900" dirty="0"/>
              <a:t>MIT Press, 2nd </a:t>
            </a:r>
            <a:r>
              <a:rPr lang="de-DE" sz="900" dirty="0" err="1"/>
              <a:t>ed</a:t>
            </a:r>
            <a:r>
              <a:rPr lang="de-DE" sz="900" dirty="0"/>
              <a:t>., 2018</a:t>
            </a:r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04325-9B20-36C1-E639-F018D0701438}"/>
              </a:ext>
            </a:extLst>
          </p:cNvPr>
          <p:cNvSpPr txBox="1"/>
          <p:nvPr/>
        </p:nvSpPr>
        <p:spPr>
          <a:xfrm>
            <a:off x="3244968" y="1360644"/>
            <a:ext cx="38829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2, </a:t>
            </a:r>
            <a:r>
              <a:rPr lang="en-US" sz="1300" b="1" dirty="0"/>
              <a:t>Critic Update </a:t>
            </a:r>
            <a:r>
              <a:rPr lang="en-US" sz="1300" dirty="0"/>
              <a:t>using model rollouts: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F0A46-46FF-7DAE-9725-B7BFDFF25FEB}"/>
              </a:ext>
            </a:extLst>
          </p:cNvPr>
          <p:cNvSpPr txBox="1"/>
          <p:nvPr/>
        </p:nvSpPr>
        <p:spPr>
          <a:xfrm>
            <a:off x="97092" y="1360644"/>
            <a:ext cx="33505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1, </a:t>
            </a:r>
            <a:r>
              <a:rPr lang="en-US" sz="1300" b="1" dirty="0"/>
              <a:t>Model rollouts </a:t>
            </a:r>
            <a:r>
              <a:rPr lang="en-US" sz="1300" dirty="0"/>
              <a:t>via sampling: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2859A5-D135-6259-60B4-45A6A8D8ED71}"/>
              </a:ext>
            </a:extLst>
          </p:cNvPr>
          <p:cNvSpPr txBox="1"/>
          <p:nvPr/>
        </p:nvSpPr>
        <p:spPr>
          <a:xfrm>
            <a:off x="162408" y="3097039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3, </a:t>
            </a:r>
            <a:r>
              <a:rPr lang="en-US" sz="1300" b="1" dirty="0"/>
              <a:t>Actor update </a:t>
            </a:r>
            <a:r>
              <a:rPr lang="en-US" sz="1300" dirty="0"/>
              <a:t>via deterministic policy gradient: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0E5767-9D2B-304B-A3C4-9FCD0B0FECCA}"/>
              </a:ext>
            </a:extLst>
          </p:cNvPr>
          <p:cNvSpPr txBox="1"/>
          <p:nvPr/>
        </p:nvSpPr>
        <p:spPr>
          <a:xfrm>
            <a:off x="3417849" y="1751467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Bellman target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AD4AE1-817F-B359-7A39-EE5AC19BE5D4}"/>
              </a:ext>
            </a:extLst>
          </p:cNvPr>
          <p:cNvSpPr txBox="1"/>
          <p:nvPr/>
        </p:nvSpPr>
        <p:spPr>
          <a:xfrm>
            <a:off x="3417849" y="2136767"/>
            <a:ext cx="23083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Critic loss function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1AE864-EF0A-C09A-6D4F-FA4FA6D5013E}"/>
              </a:ext>
            </a:extLst>
          </p:cNvPr>
          <p:cNvSpPr txBox="1"/>
          <p:nvPr/>
        </p:nvSpPr>
        <p:spPr>
          <a:xfrm>
            <a:off x="162407" y="3958113"/>
            <a:ext cx="392788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4, </a:t>
            </a:r>
            <a:r>
              <a:rPr lang="en-US" sz="1300" b="1" dirty="0"/>
              <a:t>Gradient descent updates</a:t>
            </a:r>
            <a:r>
              <a:rPr lang="en-US" sz="1300" dirty="0"/>
              <a:t>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CFB64BD-C2FC-93B7-D12B-428093A2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47" y="4331086"/>
            <a:ext cx="1615288" cy="607520"/>
          </a:xfrm>
          <a:prstGeom prst="rect">
            <a:avLst/>
          </a:prstGeom>
        </p:spPr>
      </p:pic>
      <p:sp>
        <p:nvSpPr>
          <p:cNvPr id="50" name="Slide Number Placeholder 1">
            <a:extLst>
              <a:ext uri="{FF2B5EF4-FFF2-40B4-BE49-F238E27FC236}">
                <a16:creationId xmlns:a16="http://schemas.microsoft.com/office/drawing/2014/main" id="{E4C0AD05-B44F-00E2-A29A-2B1B86B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2"/>
            <a:fld id="{FE7A4BB3-E848-5A44-82DF-322201952CD8}" type="slidenum">
              <a:rPr lang="en-US" smtClean="0"/>
              <a:pPr defTabSz="685772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E055A-74FD-8171-BA3F-49128A7DF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8" y="1699255"/>
            <a:ext cx="1587498" cy="1217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5A5E84-89D0-8103-4679-DDD0D4ED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32" y="1710565"/>
            <a:ext cx="2669995" cy="7703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2F44D3-64B1-78C7-0E7C-1AC032709293}"/>
              </a:ext>
            </a:extLst>
          </p:cNvPr>
          <p:cNvSpPr/>
          <p:nvPr/>
        </p:nvSpPr>
        <p:spPr>
          <a:xfrm>
            <a:off x="2280226" y="2443667"/>
            <a:ext cx="279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cs typeface="Arial"/>
              </a:rPr>
              <a:t>Why to learn the critic if we have accurate and differentiable model and parametric reward functions?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B95536-071B-070C-2A58-347C2A4D1676}"/>
              </a:ext>
            </a:extLst>
          </p:cNvPr>
          <p:cNvSpPr/>
          <p:nvPr/>
        </p:nvSpPr>
        <p:spPr>
          <a:xfrm>
            <a:off x="478971" y="2267533"/>
            <a:ext cx="1647635" cy="58887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432990-0517-58CC-BA78-1F42A4B4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57" y="3347333"/>
            <a:ext cx="4106659" cy="5317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0F4DD0-7348-EF56-48AD-57F57AF61D0F}"/>
              </a:ext>
            </a:extLst>
          </p:cNvPr>
          <p:cNvSpPr txBox="1"/>
          <p:nvPr/>
        </p:nvSpPr>
        <p:spPr>
          <a:xfrm>
            <a:off x="4415243" y="4669765"/>
            <a:ext cx="47417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Image: www.geeksforgeeks.org/artificial-intelligence/model-based-reinforcement-learning-mbrl-in-ai/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29C97E-2552-D1F7-CCDD-DEB794DEC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132" y="2718162"/>
            <a:ext cx="3855934" cy="19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8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Differentiable Predictive Control (DPC)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MPC-like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e3b5c32c-df6c-443f-b08b-73d85d62f2b5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2914</TotalTime>
  <Words>1875</Words>
  <Application>Microsoft Office PowerPoint</Application>
  <PresentationFormat>On-screen Show (16:9)</PresentationFormat>
  <Paragraphs>178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Calibri</vt:lpstr>
      <vt:lpstr>Courier New</vt:lpstr>
      <vt:lpstr>Lucida Grande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Differentiable Predictive Control: From Offline Pre-Training to Safe Online Deployment</vt:lpstr>
      <vt:lpstr>State of the Art Control Methods</vt:lpstr>
      <vt:lpstr>Model Predictive Control (MPC)</vt:lpstr>
      <vt:lpstr>Model Predictive Control (MPC)</vt:lpstr>
      <vt:lpstr>Reinforcement Learning (RL)</vt:lpstr>
      <vt:lpstr>Reinforcement Learning (RL)</vt:lpstr>
      <vt:lpstr>Model-Based Reinforcement Learning (MBRL)</vt:lpstr>
      <vt:lpstr>Model-Based Reinforcement Learning (MBRL)</vt:lpstr>
      <vt:lpstr>Differentiable Predictive Control (DPC)</vt:lpstr>
      <vt:lpstr>Differentiable Predictive Control (DPC)</vt:lpstr>
      <vt:lpstr>Stochastic Differentiable Predictive Control</vt:lpstr>
      <vt:lpstr>DPC with Neural Lyapunov Functions</vt:lpstr>
      <vt:lpstr>DPC with Control Barrier Functions</vt:lpstr>
      <vt:lpstr>DPC with Predictive Safety Filters</vt:lpstr>
      <vt:lpstr>DPC with Predictive Safety Filters</vt:lpstr>
      <vt:lpstr>Data-driven DPC for Building Energy System Optimization</vt:lpstr>
      <vt:lpstr>Data-driven DPC for Power System Optimization</vt:lpstr>
      <vt:lpstr>Acknowledgements</vt:lpstr>
      <vt:lpstr>Try DPC Yourself in Neuromancer!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51</cp:revision>
  <dcterms:created xsi:type="dcterms:W3CDTF">2024-09-05T00:30:18Z</dcterms:created>
  <dcterms:modified xsi:type="dcterms:W3CDTF">2025-07-09T02:37:36Z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